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2" r:id="rId3"/>
    <p:sldId id="266" r:id="rId4"/>
    <p:sldId id="264" r:id="rId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2" autoAdjust="0"/>
    <p:restoredTop sz="94660"/>
  </p:normalViewPr>
  <p:slideViewPr>
    <p:cSldViewPr snapToGrid="0">
      <p:cViewPr varScale="1">
        <p:scale>
          <a:sx n="112" d="100"/>
          <a:sy n="112" d="100"/>
        </p:scale>
        <p:origin x="2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slide" Target="slides/slide4.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3883915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31219067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36606239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3656236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673990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1232615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546676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37124922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2312270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21629358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96CD71-65FF-4BC2-8D8B-C80E38C4AA82}" type="datetimeFigureOut">
              <a:rPr lang="en-GB" smtClean="0"/>
              <a:t>06/12/2024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4917289-073D-4B56-B643-5A9BD2E82661}" type="slidenum">
              <a:rPr lang="en-GB" smtClean="0"/>
              <a:t>‹#›</a:t>
            </a:fld>
            <a:endParaRPr lang="en-GB" dirty="0"/>
          </a:p>
        </p:txBody>
      </p:sp>
    </p:spTree>
    <p:extLst>
      <p:ext uri="{BB962C8B-B14F-4D97-AF65-F5344CB8AC3E}">
        <p14:creationId xmlns:p14="http://schemas.microsoft.com/office/powerpoint/2010/main" val="2106139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NUL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2000" r="-2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96CD71-65FF-4BC2-8D8B-C80E38C4AA82}" type="datetimeFigureOut">
              <a:rPr lang="en-GB" smtClean="0"/>
              <a:t>06/12/2024</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17289-073D-4B56-B643-5A9BD2E82661}" type="slidenum">
              <a:rPr lang="en-GB" smtClean="0"/>
              <a:t>‹#›</a:t>
            </a:fld>
            <a:endParaRPr lang="en-GB" dirty="0"/>
          </a:p>
        </p:txBody>
      </p:sp>
    </p:spTree>
    <p:extLst>
      <p:ext uri="{BB962C8B-B14F-4D97-AF65-F5344CB8AC3E}">
        <p14:creationId xmlns:p14="http://schemas.microsoft.com/office/powerpoint/2010/main" val="27503011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01AC704F-FF40-4B2F-8E46-8CD77D5FCAAD}"/>
              </a:ext>
            </a:extLst>
          </p:cNvPr>
          <p:cNvSpPr>
            <a:spLocks noGrp="1"/>
          </p:cNvSpPr>
          <p:nvPr>
            <p:ph type="title"/>
          </p:nvPr>
        </p:nvSpPr>
        <p:spPr>
          <a:xfrm>
            <a:off x="8743164" y="5196400"/>
            <a:ext cx="3180800" cy="741381"/>
          </a:xfrm>
        </p:spPr>
        <p:txBody>
          <a:bodyPr vert="horz" lIns="91440" tIns="45720" rIns="91440" bIns="45720" rtlCol="0" anchor="b">
            <a:normAutofit fontScale="90000"/>
          </a:bodyPr>
          <a:lstStyle/>
          <a:p>
            <a:pPr algn="ctr"/>
            <a:br>
              <a:rPr lang="en-US" sz="4000" b="1" dirty="0"/>
            </a:br>
            <a:r>
              <a:rPr lang="en-US" sz="5300" b="1" dirty="0">
                <a:solidFill>
                  <a:srgbClr val="990000"/>
                </a:solidFill>
              </a:rPr>
              <a:t>Our Journey</a:t>
            </a:r>
            <a:br>
              <a:rPr lang="en-US" sz="5300" b="1" dirty="0">
                <a:solidFill>
                  <a:srgbClr val="990000"/>
                </a:solidFill>
              </a:rPr>
            </a:br>
            <a:r>
              <a:rPr lang="en-US" sz="5300" b="1" dirty="0">
                <a:solidFill>
                  <a:srgbClr val="990000"/>
                </a:solidFill>
              </a:rPr>
              <a:t>Our Future</a:t>
            </a:r>
          </a:p>
        </p:txBody>
      </p:sp>
      <p:sp>
        <p:nvSpPr>
          <p:cNvPr id="64"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Shape 67">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pic>
        <p:nvPicPr>
          <p:cNvPr id="5" name="Picture 4">
            <a:extLst>
              <a:ext uri="{FF2B5EF4-FFF2-40B4-BE49-F238E27FC236}">
                <a16:creationId xmlns:a16="http://schemas.microsoft.com/office/drawing/2014/main" id="{E3420993-F951-4278-A9AB-75A16AD1A8C5}"/>
              </a:ext>
            </a:extLst>
          </p:cNvPr>
          <p:cNvPicPr>
            <a:picLocks noChangeAspect="1"/>
          </p:cNvPicPr>
          <p:nvPr/>
        </p:nvPicPr>
        <p:blipFill>
          <a:blip r:embed="rId2">
            <a:extLst>
              <a:ext uri="{28A0092B-C50C-407E-A947-70E740481C1C}">
                <a14:useLocalDpi xmlns:a14="http://schemas.microsoft.com/office/drawing/2010/main" val="0"/>
              </a:ext>
            </a:extLst>
          </a:blip>
          <a:srcRect l="1576" r="1576"/>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pic>
        <p:nvPicPr>
          <p:cNvPr id="4" name="Picture 3">
            <a:extLst>
              <a:ext uri="{FF2B5EF4-FFF2-40B4-BE49-F238E27FC236}">
                <a16:creationId xmlns:a16="http://schemas.microsoft.com/office/drawing/2014/main" id="{2F461927-9B20-5643-CC9C-C99719A703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53239" y="1072246"/>
            <a:ext cx="2888743" cy="3466491"/>
          </a:xfrm>
          <a:prstGeom prst="rect">
            <a:avLst/>
          </a:prstGeom>
        </p:spPr>
      </p:pic>
    </p:spTree>
    <p:extLst>
      <p:ext uri="{BB962C8B-B14F-4D97-AF65-F5344CB8AC3E}">
        <p14:creationId xmlns:p14="http://schemas.microsoft.com/office/powerpoint/2010/main" val="911576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838201" y="365125"/>
            <a:ext cx="4818866" cy="1938076"/>
          </a:xfrm>
        </p:spPr>
        <p:txBody>
          <a:bodyPr vert="horz" lIns="91440" tIns="45720" rIns="91440" bIns="45720" rtlCol="0" anchor="ctr">
            <a:normAutofit/>
          </a:bodyPr>
          <a:lstStyle/>
          <a:p>
            <a:pPr algn="l"/>
            <a:r>
              <a:rPr lang="en-US" sz="4000" kern="1200" dirty="0">
                <a:solidFill>
                  <a:schemeClr val="tx1"/>
                </a:solidFill>
                <a:effectLst>
                  <a:outerShdw blurRad="38100" dist="38100" dir="2700000" algn="tl">
                    <a:srgbClr val="000000">
                      <a:alpha val="43137"/>
                    </a:srgbClr>
                  </a:outerShdw>
                </a:effectLst>
                <a:latin typeface="+mj-lt"/>
                <a:ea typeface="+mj-ea"/>
                <a:cs typeface="+mj-cs"/>
              </a:rPr>
              <a:t>Nairn Community and Arts Centre</a:t>
            </a:r>
            <a:br>
              <a:rPr lang="en-US" sz="4000" kern="1200" dirty="0">
                <a:solidFill>
                  <a:schemeClr val="tx1"/>
                </a:solidFill>
                <a:effectLst>
                  <a:outerShdw blurRad="38100" dist="38100" dir="2700000" algn="tl">
                    <a:srgbClr val="000000">
                      <a:alpha val="43137"/>
                    </a:srgbClr>
                  </a:outerShdw>
                </a:effectLst>
                <a:latin typeface="+mj-lt"/>
                <a:ea typeface="+mj-ea"/>
                <a:cs typeface="+mj-cs"/>
              </a:rPr>
            </a:br>
            <a:r>
              <a:rPr lang="en-US" sz="4000" kern="1200" dirty="0">
                <a:solidFill>
                  <a:schemeClr val="tx1"/>
                </a:solidFill>
                <a:effectLst>
                  <a:outerShdw blurRad="38100" dist="38100" dir="2700000" algn="tl">
                    <a:srgbClr val="000000">
                      <a:alpha val="43137"/>
                    </a:srgbClr>
                  </a:outerShdw>
                </a:effectLst>
                <a:latin typeface="+mj-lt"/>
                <a:ea typeface="+mj-ea"/>
                <a:cs typeface="+mj-cs"/>
              </a:rPr>
              <a:t>Our Journey</a:t>
            </a:r>
          </a:p>
        </p:txBody>
      </p:sp>
      <p:sp>
        <p:nvSpPr>
          <p:cNvPr id="9" name="TextBox 8">
            <a:extLst>
              <a:ext uri="{FF2B5EF4-FFF2-40B4-BE49-F238E27FC236}">
                <a16:creationId xmlns:a16="http://schemas.microsoft.com/office/drawing/2014/main" id="{91157E2E-B9FD-4489-9842-E1E2B59105F2}"/>
              </a:ext>
            </a:extLst>
          </p:cNvPr>
          <p:cNvSpPr txBox="1"/>
          <p:nvPr/>
        </p:nvSpPr>
        <p:spPr>
          <a:xfrm>
            <a:off x="766484" y="2798502"/>
            <a:ext cx="3816096" cy="3694373"/>
          </a:xfrm>
          <a:prstGeom prst="rect">
            <a:avLst/>
          </a:prstGeom>
        </p:spPr>
        <p:txBody>
          <a:bodyPr vert="horz" lIns="91440" tIns="45720" rIns="91440" bIns="45720" rtlCol="0">
            <a:normAutofit fontScale="92500" lnSpcReduction="20000"/>
          </a:bodyPr>
          <a:lstStyle/>
          <a:p>
            <a:pPr marL="285750" indent="-228600">
              <a:lnSpc>
                <a:spcPct val="90000"/>
              </a:lnSpc>
              <a:spcAft>
                <a:spcPts val="600"/>
              </a:spcAft>
              <a:buFont typeface="Arial" panose="020B0604020202020204" pitchFamily="34" charset="0"/>
              <a:buChar char="•"/>
            </a:pPr>
            <a:r>
              <a:rPr lang="en-US" sz="1400" dirty="0"/>
              <a:t>Built 17 years ago with support and funding from several organisations, including the Nairn community.</a:t>
            </a:r>
          </a:p>
          <a:p>
            <a:pPr marL="285750" indent="-228600">
              <a:lnSpc>
                <a:spcPct val="90000"/>
              </a:lnSpc>
              <a:spcAft>
                <a:spcPts val="600"/>
              </a:spcAft>
              <a:buFont typeface="Arial" panose="020B0604020202020204" pitchFamily="34" charset="0"/>
              <a:buChar char="•"/>
            </a:pPr>
            <a:r>
              <a:rPr lang="en-US" sz="1400" dirty="0"/>
              <a:t>The Building is currently owned by Highland Council and run and operated as a Scottish registered charity by a volunteer Board of Directors.</a:t>
            </a:r>
          </a:p>
          <a:p>
            <a:pPr marL="285750" indent="-228600">
              <a:lnSpc>
                <a:spcPct val="90000"/>
              </a:lnSpc>
              <a:spcAft>
                <a:spcPts val="600"/>
              </a:spcAft>
              <a:buFont typeface="Arial" panose="020B0604020202020204" pitchFamily="34" charset="0"/>
              <a:buChar char="•"/>
            </a:pPr>
            <a:r>
              <a:rPr lang="en-US" sz="1400" dirty="0"/>
              <a:t>25 Year lease. The lease devolves all care and maintenance to the Board of Directors.</a:t>
            </a:r>
          </a:p>
          <a:p>
            <a:pPr marL="285750" indent="-228600">
              <a:lnSpc>
                <a:spcPct val="90000"/>
              </a:lnSpc>
              <a:spcAft>
                <a:spcPts val="600"/>
              </a:spcAft>
              <a:buFont typeface="Arial" panose="020B0604020202020204" pitchFamily="34" charset="0"/>
              <a:buChar char="•"/>
            </a:pPr>
            <a:r>
              <a:rPr lang="en-US" sz="1400" dirty="0"/>
              <a:t>Highland Council, in agreement with the Board of Directors committed to a 25-year subsidy package of £1.3m to support the financial operating model during the term of the lease.</a:t>
            </a:r>
          </a:p>
          <a:p>
            <a:pPr marL="285750" indent="-228600">
              <a:lnSpc>
                <a:spcPct val="90000"/>
              </a:lnSpc>
              <a:spcAft>
                <a:spcPts val="600"/>
              </a:spcAft>
              <a:buFont typeface="Arial" panose="020B0604020202020204" pitchFamily="34" charset="0"/>
              <a:buChar char="•"/>
            </a:pPr>
            <a:r>
              <a:rPr lang="en-US" sz="1400" dirty="0"/>
              <a:t>Highland Council terminated this subsidy in 2018 (total received £657,374). No further funding or support has been provided.</a:t>
            </a:r>
          </a:p>
          <a:p>
            <a:pPr marL="285750" indent="-228600">
              <a:lnSpc>
                <a:spcPct val="90000"/>
              </a:lnSpc>
              <a:spcAft>
                <a:spcPts val="600"/>
              </a:spcAft>
              <a:buFont typeface="Arial" panose="020B0604020202020204" pitchFamily="34" charset="0"/>
              <a:buChar char="•"/>
            </a:pPr>
            <a:r>
              <a:rPr lang="en-US" sz="1400" dirty="0"/>
              <a:t>This in essence this left the Directors with a massive operating shortfall. This shortfall over the years was supported by our reserve funds and one-off grants from various funders.</a:t>
            </a:r>
          </a:p>
          <a:p>
            <a:pPr marL="285750" indent="-228600">
              <a:lnSpc>
                <a:spcPct val="90000"/>
              </a:lnSpc>
              <a:spcAft>
                <a:spcPts val="600"/>
              </a:spcAft>
              <a:buFont typeface="Arial" panose="020B0604020202020204" pitchFamily="34" charset="0"/>
              <a:buChar char="•"/>
            </a:pPr>
            <a:r>
              <a:rPr lang="en-US" sz="1400" dirty="0"/>
              <a:t>Covid provided its own challenges!</a:t>
            </a:r>
          </a:p>
          <a:p>
            <a:pPr marL="285750"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p:txBody>
      </p:sp>
      <p:pic>
        <p:nvPicPr>
          <p:cNvPr id="17" name="Picture 16">
            <a:extLst>
              <a:ext uri="{FF2B5EF4-FFF2-40B4-BE49-F238E27FC236}">
                <a16:creationId xmlns:a16="http://schemas.microsoft.com/office/drawing/2014/main" id="{A032CB0C-61ED-CB19-7D0E-EA8B4D194DC0}"/>
              </a:ext>
            </a:extLst>
          </p:cNvPr>
          <p:cNvPicPr>
            <a:picLocks noChangeAspect="1"/>
          </p:cNvPicPr>
          <p:nvPr/>
        </p:nvPicPr>
        <p:blipFill>
          <a:blip r:embed="rId2"/>
          <a:srcRect t="8166" r="-1" b="3285"/>
          <a:stretch/>
        </p:blipFill>
        <p:spPr>
          <a:xfrm>
            <a:off x="6849034" y="-4"/>
            <a:ext cx="5342965" cy="2708529"/>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sp>
        <p:nvSpPr>
          <p:cNvPr id="3" name="TextBox 2">
            <a:extLst>
              <a:ext uri="{FF2B5EF4-FFF2-40B4-BE49-F238E27FC236}">
                <a16:creationId xmlns:a16="http://schemas.microsoft.com/office/drawing/2014/main" id="{1DA1FD00-AB13-40DD-5364-2745FF004728}"/>
              </a:ext>
            </a:extLst>
          </p:cNvPr>
          <p:cNvSpPr txBox="1"/>
          <p:nvPr/>
        </p:nvSpPr>
        <p:spPr>
          <a:xfrm>
            <a:off x="6763871" y="2798502"/>
            <a:ext cx="4307541" cy="3694373"/>
          </a:xfrm>
          <a:prstGeom prst="rect">
            <a:avLst/>
          </a:prstGeom>
        </p:spPr>
        <p:txBody>
          <a:bodyPr vert="horz" lIns="91440" tIns="45720" rIns="91440" bIns="45720" rtlCol="0">
            <a:normAutofit lnSpcReduction="10000"/>
          </a:bodyPr>
          <a:lstStyle/>
          <a:p>
            <a:pPr marL="285750" indent="-228600">
              <a:lnSpc>
                <a:spcPct val="90000"/>
              </a:lnSpc>
              <a:spcAft>
                <a:spcPts val="600"/>
              </a:spcAft>
              <a:buFont typeface="Arial" panose="020B0604020202020204" pitchFamily="34" charset="0"/>
              <a:buChar char="•"/>
            </a:pPr>
            <a:r>
              <a:rPr lang="en-US" sz="1300" dirty="0"/>
              <a:t>Home for over 52 community groups and charities.</a:t>
            </a:r>
          </a:p>
          <a:p>
            <a:pPr marL="285750" indent="-228600">
              <a:lnSpc>
                <a:spcPct val="90000"/>
              </a:lnSpc>
              <a:spcAft>
                <a:spcPts val="600"/>
              </a:spcAft>
              <a:buFont typeface="Arial" panose="020B0604020202020204" pitchFamily="34" charset="0"/>
              <a:buChar char="•"/>
            </a:pPr>
            <a:r>
              <a:rPr lang="en-US" sz="1300" dirty="0"/>
              <a:t>Accommodates several small community businesses and a nursery.</a:t>
            </a:r>
          </a:p>
          <a:p>
            <a:pPr marL="285750" indent="-228600">
              <a:lnSpc>
                <a:spcPct val="90000"/>
              </a:lnSpc>
              <a:spcAft>
                <a:spcPts val="600"/>
              </a:spcAft>
              <a:buFont typeface="Arial" panose="020B0604020202020204" pitchFamily="34" charset="0"/>
              <a:buChar char="•"/>
            </a:pPr>
            <a:r>
              <a:rPr lang="en-US" sz="1300" dirty="0"/>
              <a:t>Home for several small churches.</a:t>
            </a:r>
          </a:p>
          <a:p>
            <a:pPr marL="285750" indent="-228600">
              <a:lnSpc>
                <a:spcPct val="90000"/>
              </a:lnSpc>
              <a:spcAft>
                <a:spcPts val="600"/>
              </a:spcAft>
              <a:buFont typeface="Arial" panose="020B0604020202020204" pitchFamily="34" charset="0"/>
              <a:buChar char="•"/>
            </a:pPr>
            <a:r>
              <a:rPr lang="en-US" sz="1300" dirty="0"/>
              <a:t>Home for the Nairn Book and Arts Festival, Nairn Ceilidh, Cinema Nairn, Music Nairn and Jazz Nairn</a:t>
            </a:r>
          </a:p>
          <a:p>
            <a:pPr marL="285750" indent="-228600">
              <a:lnSpc>
                <a:spcPct val="90000"/>
              </a:lnSpc>
              <a:spcAft>
                <a:spcPts val="600"/>
              </a:spcAft>
              <a:buFont typeface="Arial" panose="020B0604020202020204" pitchFamily="34" charset="0"/>
              <a:buChar char="•"/>
            </a:pPr>
            <a:r>
              <a:rPr lang="en-US" sz="1300" dirty="0"/>
              <a:t>Annual footfall of over 75,000.</a:t>
            </a:r>
          </a:p>
          <a:p>
            <a:pPr marL="285750" indent="-228600">
              <a:lnSpc>
                <a:spcPct val="90000"/>
              </a:lnSpc>
              <a:spcAft>
                <a:spcPts val="600"/>
              </a:spcAft>
              <a:buFont typeface="Arial" panose="020B0604020202020204" pitchFamily="34" charset="0"/>
              <a:buChar char="•"/>
            </a:pPr>
            <a:r>
              <a:rPr lang="en-US" sz="1300" dirty="0"/>
              <a:t>Hosts monthly Art Exhibitions for local artists – fully booked to 2028.</a:t>
            </a:r>
          </a:p>
          <a:p>
            <a:pPr marL="285750" indent="-228600">
              <a:lnSpc>
                <a:spcPct val="90000"/>
              </a:lnSpc>
              <a:spcAft>
                <a:spcPts val="600"/>
              </a:spcAft>
              <a:buFont typeface="Arial" panose="020B0604020202020204" pitchFamily="34" charset="0"/>
              <a:buChar char="•"/>
            </a:pPr>
            <a:r>
              <a:rPr lang="en-US" sz="1300" dirty="0"/>
              <a:t>Full program of Events and Entertainment.</a:t>
            </a:r>
          </a:p>
          <a:p>
            <a:pPr marL="285750" indent="-228600">
              <a:lnSpc>
                <a:spcPct val="90000"/>
              </a:lnSpc>
              <a:spcAft>
                <a:spcPts val="600"/>
              </a:spcAft>
              <a:buFont typeface="Arial" panose="020B0604020202020204" pitchFamily="34" charset="0"/>
              <a:buChar char="•"/>
            </a:pPr>
            <a:r>
              <a:rPr lang="en-US" sz="1300" dirty="0"/>
              <a:t>Run and operate Nairn Community Transport.</a:t>
            </a:r>
          </a:p>
          <a:p>
            <a:pPr marL="285750" indent="-228600">
              <a:lnSpc>
                <a:spcPct val="90000"/>
              </a:lnSpc>
              <a:spcAft>
                <a:spcPts val="600"/>
              </a:spcAft>
              <a:buFont typeface="Arial" panose="020B0604020202020204" pitchFamily="34" charset="0"/>
              <a:buChar char="•"/>
            </a:pPr>
            <a:r>
              <a:rPr lang="en-US" sz="1300" dirty="0"/>
              <a:t>Dedicated  staff of 9 (incl. 3 part-time) – operating a shift system to accommodate our required opening hours.</a:t>
            </a:r>
          </a:p>
          <a:p>
            <a:pPr marL="285750" indent="-228600">
              <a:lnSpc>
                <a:spcPct val="90000"/>
              </a:lnSpc>
              <a:spcAft>
                <a:spcPts val="600"/>
              </a:spcAft>
              <a:buFont typeface="Arial" panose="020B0604020202020204" pitchFamily="34" charset="0"/>
              <a:buChar char="•"/>
            </a:pPr>
            <a:r>
              <a:rPr lang="en-US" sz="1300" dirty="0"/>
              <a:t>Our pricing model considers both community and commercial use.</a:t>
            </a:r>
          </a:p>
          <a:p>
            <a:pPr marL="285750" indent="-228600">
              <a:lnSpc>
                <a:spcPct val="90000"/>
              </a:lnSpc>
              <a:spcAft>
                <a:spcPts val="600"/>
              </a:spcAft>
              <a:buFont typeface="Arial" panose="020B0604020202020204" pitchFamily="34" charset="0"/>
              <a:buChar char="•"/>
            </a:pPr>
            <a:r>
              <a:rPr lang="en-US" sz="1300" dirty="0"/>
              <a:t>All of this with no external funding</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p:txBody>
      </p:sp>
    </p:spTree>
    <p:extLst>
      <p:ext uri="{BB962C8B-B14F-4D97-AF65-F5344CB8AC3E}">
        <p14:creationId xmlns:p14="http://schemas.microsoft.com/office/powerpoint/2010/main" val="2024923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699AC7-AAD6-1885-7EA6-76C63CE622ED}"/>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77D98E8-DF6E-186D-7EE2-BD90DD22D8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0601A61-C478-B228-6F73-AD58322FEECB}"/>
              </a:ext>
            </a:extLst>
          </p:cNvPr>
          <p:cNvSpPr>
            <a:spLocks noGrp="1"/>
          </p:cNvSpPr>
          <p:nvPr>
            <p:ph type="ctrTitle"/>
          </p:nvPr>
        </p:nvSpPr>
        <p:spPr>
          <a:xfrm>
            <a:off x="838201" y="365125"/>
            <a:ext cx="4818866" cy="1938076"/>
          </a:xfrm>
        </p:spPr>
        <p:txBody>
          <a:bodyPr vert="horz" lIns="91440" tIns="45720" rIns="91440" bIns="45720" rtlCol="0" anchor="ctr">
            <a:noAutofit/>
          </a:bodyPr>
          <a:lstStyle/>
          <a:p>
            <a:pPr algn="l"/>
            <a:r>
              <a:rPr lang="en-US" sz="4000" kern="1200" dirty="0">
                <a:solidFill>
                  <a:schemeClr val="tx1"/>
                </a:solidFill>
                <a:effectLst>
                  <a:outerShdw blurRad="38100" dist="38100" dir="2700000" algn="tl">
                    <a:srgbClr val="000000">
                      <a:alpha val="43137"/>
                    </a:srgbClr>
                  </a:outerShdw>
                </a:effectLst>
                <a:latin typeface="+mj-lt"/>
                <a:ea typeface="+mj-ea"/>
                <a:cs typeface="+mj-cs"/>
              </a:rPr>
              <a:t>Nairn Community and Arts Centre</a:t>
            </a:r>
            <a:br>
              <a:rPr lang="en-US" sz="4000" kern="1200" dirty="0">
                <a:solidFill>
                  <a:schemeClr val="tx1"/>
                </a:solidFill>
                <a:effectLst>
                  <a:outerShdw blurRad="38100" dist="38100" dir="2700000" algn="tl">
                    <a:srgbClr val="000000">
                      <a:alpha val="43137"/>
                    </a:srgbClr>
                  </a:outerShdw>
                </a:effectLst>
                <a:latin typeface="+mj-lt"/>
                <a:ea typeface="+mj-ea"/>
                <a:cs typeface="+mj-cs"/>
              </a:rPr>
            </a:br>
            <a:r>
              <a:rPr lang="en-US" sz="4000" kern="1200" dirty="0">
                <a:solidFill>
                  <a:schemeClr val="tx1"/>
                </a:solidFill>
                <a:effectLst>
                  <a:outerShdw blurRad="38100" dist="38100" dir="2700000" algn="tl">
                    <a:srgbClr val="000000">
                      <a:alpha val="43137"/>
                    </a:srgbClr>
                  </a:outerShdw>
                </a:effectLst>
                <a:latin typeface="+mj-lt"/>
                <a:ea typeface="+mj-ea"/>
                <a:cs typeface="+mj-cs"/>
              </a:rPr>
              <a:t>Securing Our Future?</a:t>
            </a:r>
          </a:p>
        </p:txBody>
      </p:sp>
      <p:sp>
        <p:nvSpPr>
          <p:cNvPr id="9" name="TextBox 8">
            <a:extLst>
              <a:ext uri="{FF2B5EF4-FFF2-40B4-BE49-F238E27FC236}">
                <a16:creationId xmlns:a16="http://schemas.microsoft.com/office/drawing/2014/main" id="{E4B58121-95D4-2FCC-758F-19FCD36AF2F4}"/>
              </a:ext>
            </a:extLst>
          </p:cNvPr>
          <p:cNvSpPr txBox="1"/>
          <p:nvPr/>
        </p:nvSpPr>
        <p:spPr>
          <a:xfrm>
            <a:off x="838201" y="2667598"/>
            <a:ext cx="3816096" cy="3912496"/>
          </a:xfrm>
          <a:prstGeom prst="rect">
            <a:avLst/>
          </a:prstGeom>
        </p:spPr>
        <p:txBody>
          <a:bodyPr vert="horz" lIns="91440" tIns="45720" rIns="91440" bIns="45720" rtlCol="0">
            <a:normAutofit fontScale="92500" lnSpcReduction="20000"/>
          </a:bodyPr>
          <a:lstStyle/>
          <a:p>
            <a:pPr marL="57150">
              <a:lnSpc>
                <a:spcPct val="90000"/>
              </a:lnSpc>
              <a:spcAft>
                <a:spcPts val="600"/>
              </a:spcAft>
            </a:pPr>
            <a:r>
              <a:rPr lang="en-US" sz="2600" dirty="0"/>
              <a:t>Current situation</a:t>
            </a:r>
            <a:endParaRPr lang="en-US" sz="2100" dirty="0"/>
          </a:p>
          <a:p>
            <a:pPr marL="285750" indent="-228600">
              <a:lnSpc>
                <a:spcPct val="90000"/>
              </a:lnSpc>
              <a:spcAft>
                <a:spcPts val="600"/>
              </a:spcAft>
              <a:buFont typeface="Arial" panose="020B0604020202020204" pitchFamily="34" charset="0"/>
              <a:buChar char="•"/>
            </a:pPr>
            <a:endParaRPr lang="en-US" sz="2100" dirty="0"/>
          </a:p>
          <a:p>
            <a:pPr marL="285750" indent="-228600">
              <a:lnSpc>
                <a:spcPct val="90000"/>
              </a:lnSpc>
              <a:spcAft>
                <a:spcPts val="600"/>
              </a:spcAft>
              <a:buFont typeface="Arial" panose="020B0604020202020204" pitchFamily="34" charset="0"/>
              <a:buChar char="•"/>
            </a:pPr>
            <a:r>
              <a:rPr lang="en-US" sz="1300" dirty="0"/>
              <a:t>Unsuccessful with significant grant funding applications – funding organisations are being overwhelmed with applications.</a:t>
            </a:r>
          </a:p>
          <a:p>
            <a:pPr marL="285750" indent="-228600">
              <a:lnSpc>
                <a:spcPct val="90000"/>
              </a:lnSpc>
              <a:spcAft>
                <a:spcPts val="600"/>
              </a:spcAft>
              <a:buFont typeface="Arial" panose="020B0604020202020204" pitchFamily="34" charset="0"/>
              <a:buChar char="•"/>
            </a:pPr>
            <a:r>
              <a:rPr lang="en-US" sz="1300" dirty="0"/>
              <a:t>We are experiencing significant increases in repair costs to the building, due to its age.</a:t>
            </a:r>
          </a:p>
          <a:p>
            <a:pPr marL="285750" indent="-228600">
              <a:lnSpc>
                <a:spcPct val="90000"/>
              </a:lnSpc>
              <a:spcAft>
                <a:spcPts val="600"/>
              </a:spcAft>
              <a:buFont typeface="Arial" panose="020B0604020202020204" pitchFamily="34" charset="0"/>
              <a:buChar char="•"/>
            </a:pPr>
            <a:r>
              <a:rPr lang="en-US" sz="1300" dirty="0"/>
              <a:t>Our utilities have more than doubled in cost even with savings from the Environmental Project that we implemented in 2021</a:t>
            </a:r>
          </a:p>
          <a:p>
            <a:pPr marL="285750" indent="-228600">
              <a:lnSpc>
                <a:spcPct val="90000"/>
              </a:lnSpc>
              <a:spcAft>
                <a:spcPts val="600"/>
              </a:spcAft>
              <a:buFont typeface="Arial" panose="020B0604020202020204" pitchFamily="34" charset="0"/>
              <a:buChar char="•"/>
            </a:pPr>
            <a:r>
              <a:rPr lang="en-US" sz="1300" dirty="0"/>
              <a:t>Statutory salary increases</a:t>
            </a:r>
          </a:p>
          <a:p>
            <a:pPr marL="285750" indent="-228600">
              <a:lnSpc>
                <a:spcPct val="90000"/>
              </a:lnSpc>
              <a:spcAft>
                <a:spcPts val="600"/>
              </a:spcAft>
              <a:buFont typeface="Arial" panose="020B0604020202020204" pitchFamily="34" charset="0"/>
              <a:buChar char="•"/>
            </a:pPr>
            <a:r>
              <a:rPr lang="en-US" sz="1300" dirty="0"/>
              <a:t>Emergency  £50,000 “draw down” facility kindly provided by Nairn Common Good Fund. We have currently drawn £25,000 from this facility and will make a final request prior to the end of the month</a:t>
            </a:r>
          </a:p>
          <a:p>
            <a:pPr marL="285750" indent="-228600">
              <a:lnSpc>
                <a:spcPct val="90000"/>
              </a:lnSpc>
              <a:spcAft>
                <a:spcPts val="600"/>
              </a:spcAft>
              <a:buFont typeface="Arial" panose="020B0604020202020204" pitchFamily="34" charset="0"/>
              <a:buChar char="•"/>
            </a:pPr>
            <a:r>
              <a:rPr lang="en-US" sz="1300" dirty="0"/>
              <a:t>Full operating review is in progress. Evaluating all aspects of our deliverables, costs, charges and focus areas. </a:t>
            </a:r>
          </a:p>
          <a:p>
            <a:pPr marL="285750" indent="-228600">
              <a:lnSpc>
                <a:spcPct val="90000"/>
              </a:lnSpc>
              <a:spcAft>
                <a:spcPts val="600"/>
              </a:spcAft>
              <a:buFont typeface="Arial" panose="020B0604020202020204" pitchFamily="34" charset="0"/>
              <a:buChar char="•"/>
            </a:pPr>
            <a:r>
              <a:rPr lang="en-US" sz="1300" dirty="0"/>
              <a:t>We are seeing an increasing in our income that will help close the trading deficit. </a:t>
            </a:r>
          </a:p>
          <a:p>
            <a:pPr marL="285750"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p:txBody>
      </p:sp>
      <p:pic>
        <p:nvPicPr>
          <p:cNvPr id="17" name="Picture 16">
            <a:extLst>
              <a:ext uri="{FF2B5EF4-FFF2-40B4-BE49-F238E27FC236}">
                <a16:creationId xmlns:a16="http://schemas.microsoft.com/office/drawing/2014/main" id="{164BC0F3-B40C-EABC-C67B-9801B6816D55}"/>
              </a:ext>
            </a:extLst>
          </p:cNvPr>
          <p:cNvPicPr>
            <a:picLocks noChangeAspect="1"/>
          </p:cNvPicPr>
          <p:nvPr/>
        </p:nvPicPr>
        <p:blipFill>
          <a:blip r:embed="rId2"/>
          <a:srcRect t="8166" r="-1" b="3285"/>
          <a:stretch/>
        </p:blipFill>
        <p:spPr>
          <a:xfrm>
            <a:off x="6840070" y="-4"/>
            <a:ext cx="5351929" cy="2713073"/>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sp>
        <p:nvSpPr>
          <p:cNvPr id="3" name="TextBox 2">
            <a:extLst>
              <a:ext uri="{FF2B5EF4-FFF2-40B4-BE49-F238E27FC236}">
                <a16:creationId xmlns:a16="http://schemas.microsoft.com/office/drawing/2014/main" id="{0F51A029-ADE2-D2DC-E639-25CAE2909196}"/>
              </a:ext>
            </a:extLst>
          </p:cNvPr>
          <p:cNvSpPr txBox="1"/>
          <p:nvPr/>
        </p:nvSpPr>
        <p:spPr>
          <a:xfrm>
            <a:off x="6513575" y="2667597"/>
            <a:ext cx="4342683" cy="4073862"/>
          </a:xfrm>
          <a:prstGeom prst="rect">
            <a:avLst/>
          </a:prstGeom>
        </p:spPr>
        <p:txBody>
          <a:bodyPr vert="horz" lIns="91440" tIns="45720" rIns="91440" bIns="45720" rtlCol="0">
            <a:normAutofit fontScale="70000" lnSpcReduction="20000"/>
          </a:bodyPr>
          <a:lstStyle/>
          <a:p>
            <a:pPr marL="57150">
              <a:lnSpc>
                <a:spcPct val="90000"/>
              </a:lnSpc>
              <a:spcAft>
                <a:spcPts val="600"/>
              </a:spcAft>
            </a:pPr>
            <a:r>
              <a:rPr lang="en-US" sz="2600" dirty="0"/>
              <a:t>Our Future</a:t>
            </a:r>
            <a:endParaRPr lang="en-US" sz="2100" dirty="0"/>
          </a:p>
          <a:p>
            <a:pPr marL="285750" indent="-228600">
              <a:lnSpc>
                <a:spcPct val="90000"/>
              </a:lnSpc>
              <a:spcAft>
                <a:spcPts val="600"/>
              </a:spcAft>
              <a:buFont typeface="Arial" panose="020B0604020202020204" pitchFamily="34" charset="0"/>
              <a:buChar char="•"/>
            </a:pPr>
            <a:endParaRPr lang="en-US" sz="2100" dirty="0"/>
          </a:p>
          <a:p>
            <a:pPr marL="285750" indent="-228600">
              <a:lnSpc>
                <a:spcPct val="90000"/>
              </a:lnSpc>
              <a:spcAft>
                <a:spcPts val="600"/>
              </a:spcAft>
              <a:buFont typeface="Arial" panose="020B0604020202020204" pitchFamily="34" charset="0"/>
              <a:buChar char="•"/>
            </a:pPr>
            <a:r>
              <a:rPr lang="en-US" sz="1400" dirty="0"/>
              <a:t>Implement the outcomes of our operational review – in progress</a:t>
            </a:r>
          </a:p>
          <a:p>
            <a:pPr marL="285750" indent="-228600">
              <a:lnSpc>
                <a:spcPct val="90000"/>
              </a:lnSpc>
              <a:spcAft>
                <a:spcPts val="600"/>
              </a:spcAft>
              <a:buFont typeface="Arial" panose="020B0604020202020204" pitchFamily="34" charset="0"/>
              <a:buChar char="•"/>
            </a:pPr>
            <a:r>
              <a:rPr lang="en-US" sz="1400" dirty="0"/>
              <a:t>We have created a Sponsorship Program for local businesses or individuals – Example, 30 businesses x £1,000 = £30,000</a:t>
            </a:r>
          </a:p>
          <a:p>
            <a:pPr marL="285750" indent="-228600">
              <a:lnSpc>
                <a:spcPct val="90000"/>
              </a:lnSpc>
              <a:spcAft>
                <a:spcPts val="600"/>
              </a:spcAft>
              <a:buFont typeface="Arial" panose="020B0604020202020204" pitchFamily="34" charset="0"/>
              <a:buChar char="•"/>
            </a:pPr>
            <a:r>
              <a:rPr lang="en-US" sz="1400" dirty="0"/>
              <a:t>Recruit additional Directors – HR, marketing etc.</a:t>
            </a:r>
          </a:p>
          <a:p>
            <a:pPr marL="285750" indent="-228600">
              <a:lnSpc>
                <a:spcPct val="90000"/>
              </a:lnSpc>
              <a:spcAft>
                <a:spcPts val="600"/>
              </a:spcAft>
              <a:buFont typeface="Arial" panose="020B0604020202020204" pitchFamily="34" charset="0"/>
              <a:buChar char="•"/>
            </a:pPr>
            <a:r>
              <a:rPr lang="en-US" sz="1400" dirty="0"/>
              <a:t>Regular fundraising events – requires community participation.</a:t>
            </a:r>
          </a:p>
          <a:p>
            <a:pPr marL="285750" indent="-228600">
              <a:lnSpc>
                <a:spcPct val="90000"/>
              </a:lnSpc>
              <a:spcAft>
                <a:spcPts val="600"/>
              </a:spcAft>
              <a:buFont typeface="Arial" panose="020B0604020202020204" pitchFamily="34" charset="0"/>
              <a:buChar char="•"/>
            </a:pPr>
            <a:r>
              <a:rPr lang="en-US" sz="1400" dirty="0"/>
              <a:t>How can you help:</a:t>
            </a:r>
          </a:p>
          <a:p>
            <a:pPr marL="742950" lvl="1" indent="-228600">
              <a:lnSpc>
                <a:spcPct val="90000"/>
              </a:lnSpc>
              <a:spcAft>
                <a:spcPts val="600"/>
              </a:spcAft>
              <a:buFont typeface="Arial" panose="020B0604020202020204" pitchFamily="34" charset="0"/>
              <a:buChar char="•"/>
            </a:pPr>
            <a:r>
              <a:rPr lang="en-US" sz="1400" dirty="0"/>
              <a:t>Support us at the Co-op – we are one of the local Good Causes</a:t>
            </a:r>
          </a:p>
          <a:p>
            <a:pPr marL="742950" lvl="1" indent="-228600">
              <a:lnSpc>
                <a:spcPct val="90000"/>
              </a:lnSpc>
              <a:spcAft>
                <a:spcPts val="600"/>
              </a:spcAft>
              <a:buFont typeface="Arial" panose="020B0604020202020204" pitchFamily="34" charset="0"/>
              <a:buChar char="•"/>
            </a:pPr>
            <a:r>
              <a:rPr lang="en-US" sz="1400" dirty="0"/>
              <a:t>Sign up as a Patron of the Centre</a:t>
            </a:r>
          </a:p>
          <a:p>
            <a:pPr marL="742950" lvl="1" indent="-228600">
              <a:lnSpc>
                <a:spcPct val="90000"/>
              </a:lnSpc>
              <a:spcAft>
                <a:spcPts val="600"/>
              </a:spcAft>
              <a:buFont typeface="Arial" panose="020B0604020202020204" pitchFamily="34" charset="0"/>
              <a:buChar char="•"/>
            </a:pPr>
            <a:r>
              <a:rPr lang="en-US" sz="1400" dirty="0"/>
              <a:t>Subscribe to our 50/50 club – we have a target of 500 = £15,000</a:t>
            </a:r>
          </a:p>
          <a:p>
            <a:pPr marL="742950" lvl="1" indent="-228600">
              <a:lnSpc>
                <a:spcPct val="90000"/>
              </a:lnSpc>
              <a:spcAft>
                <a:spcPts val="600"/>
              </a:spcAft>
              <a:buFont typeface="Arial" panose="020B0604020202020204" pitchFamily="34" charset="0"/>
              <a:buChar char="•"/>
            </a:pPr>
            <a:r>
              <a:rPr lang="en-US" sz="1400" dirty="0"/>
              <a:t>Commit to buy our “Draw Tickets” -  2000 tickets at £5 = £10,000</a:t>
            </a:r>
          </a:p>
          <a:p>
            <a:pPr marL="742950" lvl="1" indent="-228600">
              <a:lnSpc>
                <a:spcPct val="90000"/>
              </a:lnSpc>
              <a:spcAft>
                <a:spcPts val="600"/>
              </a:spcAft>
              <a:buFont typeface="Arial" panose="020B0604020202020204" pitchFamily="34" charset="0"/>
              <a:buChar char="•"/>
            </a:pPr>
            <a:r>
              <a:rPr lang="en-US" sz="1400" dirty="0"/>
              <a:t>Leverage your “network” of contacts to support the sponsorship program.</a:t>
            </a:r>
          </a:p>
          <a:p>
            <a:pPr marL="742950" lvl="1" indent="-228600">
              <a:lnSpc>
                <a:spcPct val="90000"/>
              </a:lnSpc>
              <a:spcAft>
                <a:spcPts val="600"/>
              </a:spcAft>
              <a:buFont typeface="Arial" panose="020B0604020202020204" pitchFamily="34" charset="0"/>
              <a:buChar char="•"/>
            </a:pPr>
            <a:r>
              <a:rPr lang="en-US" sz="1400" dirty="0"/>
              <a:t>A pool of volunteer to help at our events etc.,</a:t>
            </a:r>
          </a:p>
          <a:p>
            <a:pPr marL="742950" lvl="1" indent="-228600">
              <a:lnSpc>
                <a:spcPct val="90000"/>
              </a:lnSpc>
              <a:spcAft>
                <a:spcPts val="600"/>
              </a:spcAft>
              <a:buFont typeface="Arial" panose="020B0604020202020204" pitchFamily="34" charset="0"/>
              <a:buChar char="•"/>
            </a:pPr>
            <a:r>
              <a:rPr lang="en-US" sz="1400" dirty="0"/>
              <a:t>New ideas to create funds – do you have any?</a:t>
            </a:r>
          </a:p>
          <a:p>
            <a:pPr marL="742950" lvl="1" indent="-228600">
              <a:lnSpc>
                <a:spcPct val="90000"/>
              </a:lnSpc>
              <a:spcAft>
                <a:spcPts val="600"/>
              </a:spcAft>
              <a:buFont typeface="Arial" panose="020B0604020202020204" pitchFamily="34" charset="0"/>
              <a:buChar char="•"/>
            </a:pPr>
            <a:r>
              <a:rPr lang="en-US" sz="1400" dirty="0"/>
              <a:t>Grant application program – do you have experience, and could you help with this?</a:t>
            </a:r>
          </a:p>
          <a:p>
            <a:pPr marL="742950" lvl="1" indent="-228600">
              <a:lnSpc>
                <a:spcPct val="90000"/>
              </a:lnSpc>
              <a:spcAft>
                <a:spcPts val="600"/>
              </a:spcAft>
              <a:buFont typeface="Arial" panose="020B0604020202020204" pitchFamily="34" charset="0"/>
              <a:buChar char="•"/>
            </a:pPr>
            <a:r>
              <a:rPr lang="en-US" sz="1400" dirty="0"/>
              <a:t>Lobby your 4 Councilors and get them to support the Centre. Highland Council provide financial support (Utilities) for most organisations like ours across the region. Why not NCAC? All we are asking for is a LEVEL PLAYING FIELD.</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endParaRPr lang="en-US" sz="1400" dirty="0"/>
          </a:p>
          <a:p>
            <a:pPr marL="742950" lvl="1"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p:txBody>
      </p:sp>
    </p:spTree>
    <p:extLst>
      <p:ext uri="{BB962C8B-B14F-4D97-AF65-F5344CB8AC3E}">
        <p14:creationId xmlns:p14="http://schemas.microsoft.com/office/powerpoint/2010/main" val="40125071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A032CB0C-61ED-CB19-7D0E-EA8B4D194DC0}"/>
              </a:ext>
            </a:extLst>
          </p:cNvPr>
          <p:cNvPicPr>
            <a:picLocks noChangeAspect="1"/>
          </p:cNvPicPr>
          <p:nvPr/>
        </p:nvPicPr>
        <p:blipFill>
          <a:blip r:embed="rId2"/>
          <a:srcRect t="8166" r="-1" b="3285"/>
          <a:stretch/>
        </p:blipFill>
        <p:spPr>
          <a:xfrm>
            <a:off x="6840070" y="-4"/>
            <a:ext cx="5351929" cy="2713073"/>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sp>
        <p:nvSpPr>
          <p:cNvPr id="3" name="TextBox 2">
            <a:extLst>
              <a:ext uri="{FF2B5EF4-FFF2-40B4-BE49-F238E27FC236}">
                <a16:creationId xmlns:a16="http://schemas.microsoft.com/office/drawing/2014/main" id="{334B934A-5628-8D1E-0FCE-016C6C6A3920}"/>
              </a:ext>
            </a:extLst>
          </p:cNvPr>
          <p:cNvSpPr txBox="1"/>
          <p:nvPr/>
        </p:nvSpPr>
        <p:spPr>
          <a:xfrm>
            <a:off x="6513576" y="2667597"/>
            <a:ext cx="3816096" cy="4073862"/>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endParaRPr lang="en-US" sz="1400" dirty="0"/>
          </a:p>
          <a:p>
            <a:pPr marL="742950" lvl="1"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dirty="0"/>
          </a:p>
        </p:txBody>
      </p:sp>
      <p:pic>
        <p:nvPicPr>
          <p:cNvPr id="4" name="Picture 3">
            <a:extLst>
              <a:ext uri="{FF2B5EF4-FFF2-40B4-BE49-F238E27FC236}">
                <a16:creationId xmlns:a16="http://schemas.microsoft.com/office/drawing/2014/main" id="{9B071781-84A7-C89A-2204-F4AF214A388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885300" y="2832727"/>
            <a:ext cx="2888743" cy="3466491"/>
          </a:xfrm>
          <a:prstGeom prst="rect">
            <a:avLst/>
          </a:prstGeom>
        </p:spPr>
      </p:pic>
      <p:sp>
        <p:nvSpPr>
          <p:cNvPr id="6" name="Title 5">
            <a:extLst>
              <a:ext uri="{FF2B5EF4-FFF2-40B4-BE49-F238E27FC236}">
                <a16:creationId xmlns:a16="http://schemas.microsoft.com/office/drawing/2014/main" id="{F7F4A244-44DD-D10E-E258-883473E5263C}"/>
              </a:ext>
            </a:extLst>
          </p:cNvPr>
          <p:cNvSpPr>
            <a:spLocks noGrp="1"/>
          </p:cNvSpPr>
          <p:nvPr>
            <p:ph type="ctrTitle"/>
          </p:nvPr>
        </p:nvSpPr>
        <p:spPr>
          <a:xfrm>
            <a:off x="-259079" y="3910225"/>
            <a:ext cx="9604247" cy="2388993"/>
          </a:xfrm>
        </p:spPr>
        <p:txBody>
          <a:bodyPr>
            <a:normAutofit fontScale="90000"/>
          </a:bodyPr>
          <a:lstStyle/>
          <a:p>
            <a:r>
              <a:rPr lang="en-US" sz="9800" b="1" kern="1200" dirty="0">
                <a:solidFill>
                  <a:srgbClr val="990000"/>
                </a:solidFill>
                <a:effectLst>
                  <a:outerShdw blurRad="38100" dist="38100" dir="2700000" algn="tl">
                    <a:srgbClr val="000000">
                      <a:alpha val="43137"/>
                    </a:srgbClr>
                  </a:outerShdw>
                </a:effectLst>
                <a:latin typeface="+mj-lt"/>
                <a:ea typeface="+mj-ea"/>
                <a:cs typeface="+mj-cs"/>
              </a:rPr>
              <a:t>Its Your Centre</a:t>
            </a:r>
            <a:br>
              <a:rPr lang="en-US" kern="1200" dirty="0">
                <a:solidFill>
                  <a:schemeClr val="tx1"/>
                </a:solidFill>
                <a:effectLst>
                  <a:outerShdw blurRad="38100" dist="38100" dir="2700000" algn="tl">
                    <a:srgbClr val="000000">
                      <a:alpha val="43137"/>
                    </a:srgbClr>
                  </a:outerShdw>
                </a:effectLst>
                <a:latin typeface="+mj-lt"/>
                <a:ea typeface="+mj-ea"/>
                <a:cs typeface="+mj-cs"/>
              </a:rPr>
            </a:br>
            <a:r>
              <a:rPr lang="en-US" sz="5300" kern="1200" dirty="0">
                <a:solidFill>
                  <a:schemeClr val="tx1"/>
                </a:solidFill>
                <a:effectLst>
                  <a:outerShdw blurRad="38100" dist="38100" dir="2700000" algn="tl">
                    <a:srgbClr val="000000">
                      <a:alpha val="43137"/>
                    </a:srgbClr>
                  </a:outerShdw>
                </a:effectLst>
                <a:latin typeface="+mj-lt"/>
                <a:ea typeface="+mj-ea"/>
                <a:cs typeface="+mj-cs"/>
              </a:rPr>
              <a:t>We need your support!</a:t>
            </a:r>
            <a:br>
              <a:rPr lang="en-US" sz="5300" kern="1200" dirty="0">
                <a:solidFill>
                  <a:schemeClr val="tx1"/>
                </a:solidFill>
                <a:effectLst>
                  <a:outerShdw blurRad="38100" dist="38100" dir="2700000" algn="tl">
                    <a:srgbClr val="000000">
                      <a:alpha val="43137"/>
                    </a:srgbClr>
                  </a:outerShdw>
                </a:effectLst>
                <a:latin typeface="+mj-lt"/>
                <a:ea typeface="+mj-ea"/>
                <a:cs typeface="+mj-cs"/>
              </a:rPr>
            </a:br>
            <a:r>
              <a:rPr lang="en-US" sz="5300" kern="1200" dirty="0">
                <a:solidFill>
                  <a:schemeClr val="tx1"/>
                </a:solidFill>
                <a:effectLst>
                  <a:outerShdw blurRad="38100" dist="38100" dir="2700000" algn="tl">
                    <a:srgbClr val="000000">
                      <a:alpha val="43137"/>
                    </a:srgbClr>
                  </a:outerShdw>
                </a:effectLst>
                <a:latin typeface="+mj-lt"/>
                <a:ea typeface="+mj-ea"/>
                <a:cs typeface="+mj-cs"/>
              </a:rPr>
              <a:t>We need Nairn Community support!</a:t>
            </a:r>
            <a:br>
              <a:rPr lang="en-US" sz="5300" kern="1200" dirty="0">
                <a:solidFill>
                  <a:schemeClr val="tx1"/>
                </a:solidFill>
                <a:effectLst>
                  <a:outerShdw blurRad="38100" dist="38100" dir="2700000" algn="tl">
                    <a:srgbClr val="000000">
                      <a:alpha val="43137"/>
                    </a:srgbClr>
                  </a:outerShdw>
                </a:effectLst>
                <a:latin typeface="+mj-lt"/>
                <a:ea typeface="+mj-ea"/>
                <a:cs typeface="+mj-cs"/>
              </a:rPr>
            </a:br>
            <a:r>
              <a:rPr lang="en-US" sz="5300" kern="1200" dirty="0">
                <a:solidFill>
                  <a:schemeClr val="tx1"/>
                </a:solidFill>
                <a:effectLst>
                  <a:outerShdw blurRad="38100" dist="38100" dir="2700000" algn="tl">
                    <a:srgbClr val="000000">
                      <a:alpha val="43137"/>
                    </a:srgbClr>
                  </a:outerShdw>
                </a:effectLst>
                <a:latin typeface="+mj-lt"/>
                <a:ea typeface="+mj-ea"/>
                <a:cs typeface="+mj-cs"/>
              </a:rPr>
              <a:t>We need Nairn Businesses support!</a:t>
            </a:r>
            <a:br>
              <a:rPr lang="en-US" sz="5300" kern="1200" dirty="0">
                <a:solidFill>
                  <a:schemeClr val="tx1"/>
                </a:solidFill>
                <a:effectLst>
                  <a:outerShdw blurRad="38100" dist="38100" dir="2700000" algn="tl">
                    <a:srgbClr val="000000">
                      <a:alpha val="43137"/>
                    </a:srgbClr>
                  </a:outerShdw>
                </a:effectLst>
                <a:latin typeface="+mj-lt"/>
                <a:ea typeface="+mj-ea"/>
                <a:cs typeface="+mj-cs"/>
              </a:rPr>
            </a:br>
            <a:br>
              <a:rPr lang="en-US" sz="5300" kern="1200" dirty="0">
                <a:solidFill>
                  <a:schemeClr val="tx1"/>
                </a:solidFill>
                <a:effectLst>
                  <a:outerShdw blurRad="38100" dist="38100" dir="2700000" algn="tl">
                    <a:srgbClr val="000000">
                      <a:alpha val="43137"/>
                    </a:srgbClr>
                  </a:outerShdw>
                </a:effectLst>
                <a:latin typeface="+mj-lt"/>
                <a:ea typeface="+mj-ea"/>
                <a:cs typeface="+mj-cs"/>
              </a:rPr>
            </a:br>
            <a:r>
              <a:rPr lang="en-US" sz="5300" dirty="0">
                <a:effectLst>
                  <a:outerShdw blurRad="38100" dist="38100" dir="2700000" algn="tl">
                    <a:srgbClr val="000000">
                      <a:alpha val="43137"/>
                    </a:srgbClr>
                  </a:outerShdw>
                </a:effectLst>
              </a:rPr>
              <a:t>We are making progress, but there is still lots of work to do.</a:t>
            </a:r>
            <a:endParaRPr lang="en-GB" sz="5300" dirty="0">
              <a:solidFill>
                <a:srgbClr val="990000"/>
              </a:solidFill>
            </a:endParaRPr>
          </a:p>
        </p:txBody>
      </p:sp>
    </p:spTree>
    <p:extLst>
      <p:ext uri="{BB962C8B-B14F-4D97-AF65-F5344CB8AC3E}">
        <p14:creationId xmlns:p14="http://schemas.microsoft.com/office/powerpoint/2010/main" val="16873662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685931C1DFDD4A92D82622AB130D7B" ma:contentTypeVersion="18" ma:contentTypeDescription="Create a new document." ma:contentTypeScope="" ma:versionID="37724a6f876150278dda1f98da51aa78">
  <xsd:schema xmlns:xsd="http://www.w3.org/2001/XMLSchema" xmlns:xs="http://www.w3.org/2001/XMLSchema" xmlns:p="http://schemas.microsoft.com/office/2006/metadata/properties" xmlns:ns2="79b3a28c-f2da-4008-a246-832343557215" xmlns:ns3="ab7a1d8b-8718-4774-8129-2827e906c848" targetNamespace="http://schemas.microsoft.com/office/2006/metadata/properties" ma:root="true" ma:fieldsID="4b4123be7338a4c7da1fc507e62c38e6" ns2:_="" ns3:_="">
    <xsd:import namespace="79b3a28c-f2da-4008-a246-832343557215"/>
    <xsd:import namespace="ab7a1d8b-8718-4774-8129-2827e906c84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b3a28c-f2da-4008-a246-8323435572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c06eab2-3aca-4dc9-b75a-0f23ec21c48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b7a1d8b-8718-4774-8129-2827e906c84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61200a4-a015-4201-a527-ae7d0ff0503a}" ma:internalName="TaxCatchAll" ma:showField="CatchAllData" ma:web="ab7a1d8b-8718-4774-8129-2827e906c8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9b3a28c-f2da-4008-a246-832343557215">
      <Terms xmlns="http://schemas.microsoft.com/office/infopath/2007/PartnerControls"/>
    </lcf76f155ced4ddcb4097134ff3c332f>
    <TaxCatchAll xmlns="ab7a1d8b-8718-4774-8129-2827e906c848" xsi:nil="true"/>
  </documentManagement>
</p:properties>
</file>

<file path=customXml/itemProps1.xml><?xml version="1.0" encoding="utf-8"?>
<ds:datastoreItem xmlns:ds="http://schemas.openxmlformats.org/officeDocument/2006/customXml" ds:itemID="{7E8321CE-1A81-4E34-A099-EBF58E813900}"/>
</file>

<file path=customXml/itemProps2.xml><?xml version="1.0" encoding="utf-8"?>
<ds:datastoreItem xmlns:ds="http://schemas.openxmlformats.org/officeDocument/2006/customXml" ds:itemID="{D9CD3413-AFA9-49C6-8E2E-F0F27492D301}"/>
</file>

<file path=customXml/itemProps3.xml><?xml version="1.0" encoding="utf-8"?>
<ds:datastoreItem xmlns:ds="http://schemas.openxmlformats.org/officeDocument/2006/customXml" ds:itemID="{CDBF88E8-8ADB-47EA-BC4C-7933B7D0A996}"/>
</file>

<file path=docProps/app.xml><?xml version="1.0" encoding="utf-8"?>
<Properties xmlns="http://schemas.openxmlformats.org/officeDocument/2006/extended-properties" xmlns:vt="http://schemas.openxmlformats.org/officeDocument/2006/docPropsVTypes">
  <TotalTime>4534</TotalTime>
  <Words>666</Words>
  <Application>Microsoft Office PowerPoint</Application>
  <PresentationFormat>Widescreen</PresentationFormat>
  <Paragraphs>56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Rockwell</vt:lpstr>
      <vt:lpstr>Office Theme</vt:lpstr>
      <vt:lpstr> Our Journey Our Future</vt:lpstr>
      <vt:lpstr>Nairn Community and Arts Centre Our Journey</vt:lpstr>
      <vt:lpstr>Nairn Community and Arts Centre Securing Our Future?</vt:lpstr>
      <vt:lpstr>Its Your Centre We need your support! We need Nairn Community support! We need Nairn Businesses support!  We are making progress, but there is still lots of work to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Very Warm Welcome ot Inverness Highland</dc:title>
  <dc:creator>Bob Ferenth</dc:creator>
  <cp:lastModifiedBy>Rhona Macdonald</cp:lastModifiedBy>
  <cp:revision>29</cp:revision>
  <cp:lastPrinted>2024-12-06T18:47:38Z</cp:lastPrinted>
  <dcterms:created xsi:type="dcterms:W3CDTF">2016-06-19T08:44:57Z</dcterms:created>
  <dcterms:modified xsi:type="dcterms:W3CDTF">2024-12-06T21:05:27Z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0x0101006C685931C1DFDD4A92D82622AB130D7B</vt:lpwstr>
  </property>
</Properties>
</file>